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8" d="100"/>
          <a:sy n="78" d="100"/>
        </p:scale>
        <p:origin x="126" y="4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4D7163C-D16B-4C54-8C0B-1DCEBCCBDC3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FFCA522-3522-4562-87ED-3F24FEA11A0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E774D80-F758-4A0A-BC63-8E587BEE45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F3A548F-1A54-459B-86AC-D92C2CC108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4E11AC0-10CB-46E5-96C0-7119C77CD7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79459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591EC6D-19A4-4D9D-A825-AE52B01412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96757847-DBFF-48F1-B3F8-10ACAE9F0BD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944B92F-0DB8-4443-9F0C-087C3247D5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2559DCE-F410-40E3-90F1-D0F003BA1C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8F2E282-B3C4-454E-A2C2-7782E5A92D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99135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6FAD2E6B-B6F7-4A88-A937-379ECBD2844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C67EB7B9-6477-408F-B519-EF3A34A6D3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4DA0203-CEC9-49C5-9249-3E5A24931A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967FDB5-252D-495A-8949-363A476F31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AFBD09C-41D0-4141-AB33-510DF759AD1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2529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6F8AAB7-5EF0-43BD-9FBE-90A2F9A487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1D1EFB0-C9F8-42F0-9ABD-ADFC4C4B31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64685D7-F3DC-4F8B-AD0F-45182BF25D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2F31343-FD9B-4914-9EC2-162AA2C77D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C71D21E-6CB3-4131-ACA7-64D7CE98CD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38314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B9FC2A2-E932-4AFF-B219-1071693A8B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776364F-17A1-4474-ADCB-E1EDD1830C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CED8F18-A5B3-44D3-A289-9A0B130BF2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397C052-9697-47B0-9D23-E9B7D0AB3F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2CADE4A3-BE35-41F4-A61C-3BD32FA664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898022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C92304B-AE54-43E1-9F87-2DF77FC455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CF21514-BAA4-4B25-BCB8-6A6091FFC64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239B502-838C-46E8-9641-4F25D92409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8DB8BC0-8856-4AC8-8A5B-8C80020341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BBAB1106-CD71-491D-8CEE-91925CDB30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2DB13C3-87D7-4715-81FA-BE2B5C2765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48374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3757A57-DFC6-46FE-8683-72E064F0979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3290212-840A-4CBA-9FA0-AB70042CA2D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BE40CC3-65EE-4CE9-9F63-FD4FFA203C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42B22247-2033-479C-BEAE-31A86064D0C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20D4D3F8-682A-4593-96AC-E8B8FCDF809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D313633F-FCB8-4014-A131-7673214C3F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00624EBB-0D4B-47EE-A041-E8230489FC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AE8B3B4-5DFF-4EB2-B414-172E3CCA3D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152362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FDDD810-19AB-4014-BFA9-671837EE21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54EE4DB-F8FC-488B-8C09-85470E9317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345ABCF-AA73-4014-B2CF-A8330D2062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22524CE-D677-4693-B777-FBCEF52513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06015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36476BBB-5921-4BAD-AB7A-7EDE3924C5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4B31F23-5480-4C33-9BC5-CBE8E76AC6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0AD6B2C-F013-4D3E-8CF4-9698CF925D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74941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416ABC0-0FB1-4D9B-AB3D-87DC7ECAC3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82211DA-F9D2-477E-BE69-8E055F2020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1CE6BC6-7D51-49D4-8205-11DC985F5CC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62483EB-17FE-4DA6-9371-6016A6362D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2FB7D17-E3DA-431F-A840-B0AFF7BDE7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D24060B-C74C-4294-BB6D-7FE7C696F2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55188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1D62EB7-C703-4093-8C3E-C884EE7FF7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1FB62BA7-67C0-47FC-8BE5-460C9CBB126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E1AA537-0930-4F34-88E9-0D8BA9FF68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D0D47A6-25B1-4A1F-9141-2925D947C6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729241E-43F8-45AB-B565-5E83774911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F7682887-7604-49C4-BDDD-4EBB314AC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365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52834D7E-0D24-4E50-9DEF-7180A1050F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11862688-F2AC-4C8D-A6EC-3762A23C35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A9A0033-0405-4115-85D2-0379BC02A53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876E9C-3885-437A-B4AD-84F3A044D841}" type="datetimeFigureOut">
              <a:rPr kumimoji="1" lang="ja-JP" altLang="en-US" smtClean="0"/>
              <a:t>2021/9/14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08C0C452-0D90-408B-8DFE-B8C7517E46D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72CD84F-0C16-4C0F-8431-097A8AB8659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F3F1D9-AA53-433D-B379-4F4F253AB43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399817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正方形/長方形 33">
            <a:extLst>
              <a:ext uri="{FF2B5EF4-FFF2-40B4-BE49-F238E27FC236}">
                <a16:creationId xmlns:a16="http://schemas.microsoft.com/office/drawing/2014/main" id="{C16A2C46-1046-4509-AD66-A98E902F2F55}"/>
              </a:ext>
            </a:extLst>
          </p:cNvPr>
          <p:cNvSpPr/>
          <p:nvPr/>
        </p:nvSpPr>
        <p:spPr bwMode="auto">
          <a:xfrm>
            <a:off x="3733318" y="1187744"/>
            <a:ext cx="5292705" cy="1415956"/>
          </a:xfrm>
          <a:prstGeom prst="rect">
            <a:avLst/>
          </a:prstGeom>
          <a:gradFill rotWithShape="1">
            <a:gsLst>
              <a:gs pos="0">
                <a:srgbClr val="F79646">
                  <a:tint val="50000"/>
                  <a:satMod val="300000"/>
                </a:srgbClr>
              </a:gs>
              <a:gs pos="35000">
                <a:srgbClr val="F79646">
                  <a:tint val="37000"/>
                  <a:satMod val="300000"/>
                </a:srgbClr>
              </a:gs>
              <a:gs pos="100000">
                <a:srgbClr val="F79646">
                  <a:tint val="15000"/>
                  <a:satMod val="350000"/>
                </a:srgbClr>
              </a:gs>
            </a:gsLst>
            <a:lin ang="16200000" scaled="1"/>
          </a:gradFill>
          <a:ln w="9525" cap="flat" cmpd="sng" algn="ctr">
            <a:solidFill>
              <a:srgbClr val="F79646">
                <a:shade val="95000"/>
                <a:satMod val="105000"/>
              </a:srgbClr>
            </a:solidFill>
            <a:prstDash val="solid"/>
            <a:headEnd type="none" w="med" len="med"/>
            <a:tailEnd type="none" w="med" len="me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lvl="0" indent="0" defTabSz="1008063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ja-JP" sz="10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HARK</a:t>
            </a:r>
            <a:r>
              <a:rPr kumimoji="0" lang="ja-JP" altLang="en-US" sz="10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音響ライブラリ</a:t>
            </a:r>
          </a:p>
        </p:txBody>
      </p: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768CBBE6-DAC5-462F-9F13-882B83080BA4}"/>
              </a:ext>
            </a:extLst>
          </p:cNvPr>
          <p:cNvSpPr txBox="1"/>
          <p:nvPr/>
        </p:nvSpPr>
        <p:spPr>
          <a:xfrm>
            <a:off x="3934899" y="1452918"/>
            <a:ext cx="514622" cy="261610"/>
          </a:xfrm>
          <a:prstGeom prst="rect">
            <a:avLst/>
          </a:prstGeom>
          <a:solidFill>
            <a:sysClr val="window" lastClr="FFFFFF"/>
          </a:solidFill>
          <a:ln w="2540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ja-JP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VAD</a:t>
            </a: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130D9A0A-0C10-4AB9-ADF5-880965E556F7}"/>
              </a:ext>
            </a:extLst>
          </p:cNvPr>
          <p:cNvSpPr txBox="1"/>
          <p:nvPr/>
        </p:nvSpPr>
        <p:spPr>
          <a:xfrm>
            <a:off x="4878253" y="1460006"/>
            <a:ext cx="553314" cy="253916"/>
          </a:xfrm>
          <a:prstGeom prst="rect">
            <a:avLst/>
          </a:prstGeom>
          <a:solidFill>
            <a:srgbClr val="8064A2">
              <a:lumMod val="20000"/>
              <a:lumOff val="80000"/>
            </a:srgbClr>
          </a:solidFill>
          <a:ln w="25400" cap="flat" cmpd="sng" algn="ctr">
            <a:solidFill>
              <a:srgbClr val="8064A2">
                <a:lumMod val="60000"/>
                <a:lumOff val="40000"/>
              </a:srgbClr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ja-JP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PCM</a:t>
            </a:r>
          </a:p>
        </p:txBody>
      </p:sp>
      <p:cxnSp>
        <p:nvCxnSpPr>
          <p:cNvPr id="37" name="直線矢印コネクタ 36">
            <a:extLst>
              <a:ext uri="{FF2B5EF4-FFF2-40B4-BE49-F238E27FC236}">
                <a16:creationId xmlns:a16="http://schemas.microsoft.com/office/drawing/2014/main" id="{280AD638-4CEB-4527-90EF-C97376EB605B}"/>
              </a:ext>
            </a:extLst>
          </p:cNvPr>
          <p:cNvCxnSpPr>
            <a:cxnSpLocks/>
            <a:stCxn id="35" idx="3"/>
            <a:endCxn id="36" idx="1"/>
          </p:cNvCxnSpPr>
          <p:nvPr/>
        </p:nvCxnSpPr>
        <p:spPr bwMode="auto">
          <a:xfrm>
            <a:off x="4449521" y="1583723"/>
            <a:ext cx="428732" cy="3241"/>
          </a:xfrm>
          <a:prstGeom prst="straightConnector1">
            <a:avLst/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38" name="直線矢印コネクタ 37">
            <a:extLst>
              <a:ext uri="{FF2B5EF4-FFF2-40B4-BE49-F238E27FC236}">
                <a16:creationId xmlns:a16="http://schemas.microsoft.com/office/drawing/2014/main" id="{6714AB68-BA65-4194-B888-1C6AB8A37F62}"/>
              </a:ext>
            </a:extLst>
          </p:cNvPr>
          <p:cNvCxnSpPr>
            <a:cxnSpLocks/>
            <a:stCxn id="36" idx="3"/>
            <a:endCxn id="44" idx="1"/>
          </p:cNvCxnSpPr>
          <p:nvPr/>
        </p:nvCxnSpPr>
        <p:spPr bwMode="auto">
          <a:xfrm>
            <a:off x="5431567" y="1586964"/>
            <a:ext cx="692280" cy="3847"/>
          </a:xfrm>
          <a:prstGeom prst="straightConnector1">
            <a:avLst/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39" name="コネクタ: カギ線 38">
            <a:extLst>
              <a:ext uri="{FF2B5EF4-FFF2-40B4-BE49-F238E27FC236}">
                <a16:creationId xmlns:a16="http://schemas.microsoft.com/office/drawing/2014/main" id="{C9F5C2FC-2B2A-44CC-815F-0C96E6EDAF93}"/>
              </a:ext>
            </a:extLst>
          </p:cNvPr>
          <p:cNvCxnSpPr>
            <a:cxnSpLocks/>
            <a:stCxn id="36" idx="3"/>
            <a:endCxn id="46" idx="1"/>
          </p:cNvCxnSpPr>
          <p:nvPr/>
        </p:nvCxnSpPr>
        <p:spPr bwMode="auto">
          <a:xfrm>
            <a:off x="5431567" y="1586964"/>
            <a:ext cx="912610" cy="1268920"/>
          </a:xfrm>
          <a:prstGeom prst="bentConnector3">
            <a:avLst>
              <a:gd name="adj1" fmla="val 50000"/>
            </a:avLst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40" name="コネクタ: カギ線 39">
            <a:extLst>
              <a:ext uri="{FF2B5EF4-FFF2-40B4-BE49-F238E27FC236}">
                <a16:creationId xmlns:a16="http://schemas.microsoft.com/office/drawing/2014/main" id="{14ED9F2F-9884-4189-A5C5-C6A55A0649A2}"/>
              </a:ext>
            </a:extLst>
          </p:cNvPr>
          <p:cNvCxnSpPr>
            <a:cxnSpLocks/>
            <a:stCxn id="35" idx="3"/>
            <a:endCxn id="43" idx="1"/>
          </p:cNvCxnSpPr>
          <p:nvPr/>
        </p:nvCxnSpPr>
        <p:spPr bwMode="auto">
          <a:xfrm>
            <a:off x="4449521" y="1583723"/>
            <a:ext cx="427150" cy="688087"/>
          </a:xfrm>
          <a:prstGeom prst="bentConnector3">
            <a:avLst>
              <a:gd name="adj1" fmla="val 50000"/>
            </a:avLst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41" name="直線矢印コネクタ 40">
            <a:extLst>
              <a:ext uri="{FF2B5EF4-FFF2-40B4-BE49-F238E27FC236}">
                <a16:creationId xmlns:a16="http://schemas.microsoft.com/office/drawing/2014/main" id="{77188A7D-58B8-4F48-BF7F-52AE3ADEA42C}"/>
              </a:ext>
            </a:extLst>
          </p:cNvPr>
          <p:cNvCxnSpPr>
            <a:cxnSpLocks/>
            <a:stCxn id="42" idx="3"/>
            <a:endCxn id="35" idx="1"/>
          </p:cNvCxnSpPr>
          <p:nvPr/>
        </p:nvCxnSpPr>
        <p:spPr bwMode="auto">
          <a:xfrm>
            <a:off x="3469559" y="1582324"/>
            <a:ext cx="465340" cy="1399"/>
          </a:xfrm>
          <a:prstGeom prst="straightConnector1">
            <a:avLst/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7F9F3C60-C29C-4A37-969D-015FEC3A9019}"/>
              </a:ext>
            </a:extLst>
          </p:cNvPr>
          <p:cNvSpPr/>
          <p:nvPr/>
        </p:nvSpPr>
        <p:spPr bwMode="auto">
          <a:xfrm>
            <a:off x="2165573" y="1174897"/>
            <a:ext cx="1303986" cy="814854"/>
          </a:xfrm>
          <a:prstGeom prst="rect">
            <a:avLst/>
          </a:prstGeom>
          <a:solidFill>
            <a:srgbClr val="9BBB59">
              <a:lumMod val="20000"/>
              <a:lumOff val="80000"/>
            </a:srgbClr>
          </a:solidFill>
          <a:ln w="9525" cap="flat" cmpd="sng" algn="ctr">
            <a:solidFill>
              <a:srgbClr val="9BBB59">
                <a:lumMod val="75000"/>
              </a:srgbClr>
            </a:solidFill>
            <a:prstDash val="solid"/>
            <a:headEnd type="none" w="med" len="med"/>
            <a:tailEnd type="none" w="med" len="med"/>
          </a:ln>
          <a:effectLst>
            <a:outerShdw blurRad="40000" dist="20000" dir="5400000" rotWithShape="0">
              <a:srgbClr val="000000">
                <a:alpha val="38000"/>
              </a:srgbClr>
            </a:outerShdw>
          </a:effec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lvl="0" indent="0" defTabSz="1008063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ユーザプログラム</a:t>
            </a:r>
          </a:p>
        </p:txBody>
      </p: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C9B3A218-9C7B-404C-B6F1-1F212C0043BB}"/>
              </a:ext>
            </a:extLst>
          </p:cNvPr>
          <p:cNvSpPr txBox="1"/>
          <p:nvPr/>
        </p:nvSpPr>
        <p:spPr>
          <a:xfrm>
            <a:off x="4876671" y="2144852"/>
            <a:ext cx="909621" cy="253916"/>
          </a:xfrm>
          <a:prstGeom prst="rect">
            <a:avLst/>
          </a:prstGeom>
          <a:solidFill>
            <a:srgbClr val="8064A2">
              <a:lumMod val="20000"/>
              <a:lumOff val="80000"/>
            </a:srgbClr>
          </a:solidFill>
          <a:ln w="25400" cap="flat" cmpd="sng" algn="ctr">
            <a:solidFill>
              <a:srgbClr val="8064A2">
                <a:lumMod val="60000"/>
                <a:lumOff val="40000"/>
              </a:srgbClr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ja-JP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Source</a:t>
            </a: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情報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44" name="テキスト ボックス 43">
            <a:extLst>
              <a:ext uri="{FF2B5EF4-FFF2-40B4-BE49-F238E27FC236}">
                <a16:creationId xmlns:a16="http://schemas.microsoft.com/office/drawing/2014/main" id="{09B738BE-5579-455C-BE7B-39867CADA712}"/>
              </a:ext>
            </a:extLst>
          </p:cNvPr>
          <p:cNvSpPr txBox="1"/>
          <p:nvPr/>
        </p:nvSpPr>
        <p:spPr>
          <a:xfrm>
            <a:off x="6123847" y="1460006"/>
            <a:ext cx="890893" cy="261610"/>
          </a:xfrm>
          <a:prstGeom prst="rect">
            <a:avLst/>
          </a:prstGeom>
          <a:solidFill>
            <a:sysClr val="window" lastClr="FFFFFF"/>
          </a:solidFill>
          <a:ln w="2540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特徴量抽出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</p:txBody>
      </p:sp>
      <p:cxnSp>
        <p:nvCxnSpPr>
          <p:cNvPr id="45" name="直線矢印コネクタ 44">
            <a:extLst>
              <a:ext uri="{FF2B5EF4-FFF2-40B4-BE49-F238E27FC236}">
                <a16:creationId xmlns:a16="http://schemas.microsoft.com/office/drawing/2014/main" id="{87C752B5-4193-4B33-8DA2-304F3D0DC705}"/>
              </a:ext>
            </a:extLst>
          </p:cNvPr>
          <p:cNvCxnSpPr>
            <a:cxnSpLocks/>
            <a:stCxn id="44" idx="3"/>
            <a:endCxn id="52" idx="1"/>
          </p:cNvCxnSpPr>
          <p:nvPr/>
        </p:nvCxnSpPr>
        <p:spPr bwMode="auto">
          <a:xfrm flipV="1">
            <a:off x="7014740" y="1589910"/>
            <a:ext cx="234158" cy="901"/>
          </a:xfrm>
          <a:prstGeom prst="straightConnector1">
            <a:avLst/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DD7AF3F2-1DEB-4990-A630-7669A2702361}"/>
              </a:ext>
            </a:extLst>
          </p:cNvPr>
          <p:cNvSpPr txBox="1"/>
          <p:nvPr/>
        </p:nvSpPr>
        <p:spPr>
          <a:xfrm>
            <a:off x="6344177" y="2725079"/>
            <a:ext cx="890893" cy="261610"/>
          </a:xfrm>
          <a:prstGeom prst="rect">
            <a:avLst/>
          </a:prstGeom>
          <a:solidFill>
            <a:sysClr val="window" lastClr="FFFFFF"/>
          </a:solidFill>
          <a:ln w="25400" cap="flat" cmpd="sng" algn="ctr">
            <a:solidFill>
              <a:sysClr val="windowText" lastClr="000000"/>
            </a:solidFill>
            <a:prstDash val="sysDash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音声圧縮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</p:txBody>
      </p:sp>
      <p:cxnSp>
        <p:nvCxnSpPr>
          <p:cNvPr id="47" name="直線矢印コネクタ 46">
            <a:extLst>
              <a:ext uri="{FF2B5EF4-FFF2-40B4-BE49-F238E27FC236}">
                <a16:creationId xmlns:a16="http://schemas.microsoft.com/office/drawing/2014/main" id="{C2C2265C-C36D-4EA2-A2BF-8C95C4159D4C}"/>
              </a:ext>
            </a:extLst>
          </p:cNvPr>
          <p:cNvCxnSpPr>
            <a:cxnSpLocks/>
            <a:stCxn id="46" idx="3"/>
          </p:cNvCxnSpPr>
          <p:nvPr/>
        </p:nvCxnSpPr>
        <p:spPr bwMode="auto">
          <a:xfrm>
            <a:off x="7235070" y="2855884"/>
            <a:ext cx="349530" cy="3538"/>
          </a:xfrm>
          <a:prstGeom prst="straightConnector1">
            <a:avLst/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EC486C91-5B4B-4CF3-870F-4607ADF5919C}"/>
              </a:ext>
            </a:extLst>
          </p:cNvPr>
          <p:cNvSpPr txBox="1"/>
          <p:nvPr/>
        </p:nvSpPr>
        <p:spPr>
          <a:xfrm>
            <a:off x="6322516" y="3090533"/>
            <a:ext cx="890893" cy="415498"/>
          </a:xfrm>
          <a:prstGeom prst="rect">
            <a:avLst/>
          </a:prstGeom>
          <a:solidFill>
            <a:sysClr val="window" lastClr="FFFFFF"/>
          </a:solidFill>
          <a:ln w="25400" cap="flat" cmpd="sng" algn="ctr">
            <a:solidFill>
              <a:sysClr val="windowText" lastClr="000000"/>
            </a:solidFill>
            <a:prstDash val="sysDash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メタデータ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紐づけ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</p:txBody>
      </p:sp>
      <p:cxnSp>
        <p:nvCxnSpPr>
          <p:cNvPr id="49" name="直線矢印コネクタ 48">
            <a:extLst>
              <a:ext uri="{FF2B5EF4-FFF2-40B4-BE49-F238E27FC236}">
                <a16:creationId xmlns:a16="http://schemas.microsoft.com/office/drawing/2014/main" id="{813FA376-30B7-41C0-9C53-5FF40022FBE9}"/>
              </a:ext>
            </a:extLst>
          </p:cNvPr>
          <p:cNvCxnSpPr>
            <a:cxnSpLocks/>
            <a:stCxn id="48" idx="3"/>
          </p:cNvCxnSpPr>
          <p:nvPr/>
        </p:nvCxnSpPr>
        <p:spPr bwMode="auto">
          <a:xfrm>
            <a:off x="7213409" y="3298282"/>
            <a:ext cx="347815" cy="0"/>
          </a:xfrm>
          <a:prstGeom prst="straightConnector1">
            <a:avLst/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355DE9E5-E669-4EFD-B578-626FEEADF518}"/>
              </a:ext>
            </a:extLst>
          </p:cNvPr>
          <p:cNvSpPr txBox="1"/>
          <p:nvPr/>
        </p:nvSpPr>
        <p:spPr>
          <a:xfrm>
            <a:off x="2188183" y="3802634"/>
            <a:ext cx="2688488" cy="577081"/>
          </a:xfrm>
          <a:prstGeom prst="rect">
            <a:avLst/>
          </a:prstGeom>
          <a:solidFill>
            <a:srgbClr val="8064A2">
              <a:lumMod val="20000"/>
              <a:lumOff val="80000"/>
            </a:srgbClr>
          </a:solidFill>
          <a:ln w="25400" cap="flat" cmpd="sng" algn="ctr">
            <a:solidFill>
              <a:srgbClr val="8064A2">
                <a:lumMod val="60000"/>
                <a:lumOff val="40000"/>
              </a:srgbClr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ja-JP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PCM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　</a:t>
            </a:r>
            <a:r>
              <a:rPr kumimoji="0" lang="en-US" altLang="ja-JP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C#</a:t>
            </a: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：</a:t>
            </a:r>
            <a:r>
              <a:rPr kumimoji="0" lang="en-US" altLang="ja-JP" sz="1050" b="0" i="0" u="none" strike="noStrike" kern="0" cap="none" spc="0" normalizeH="0" baseline="0" noProof="0" dirty="0" err="1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node_vad_zc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["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448C2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OUTPUT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"]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　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Swift</a:t>
            </a:r>
            <a:r>
              <a:rPr kumimoji="0" lang="ja-JP" altLang="en-US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：</a:t>
            </a:r>
            <a:r>
              <a:rPr kumimoji="0" lang="en-US" altLang="ja-JP" sz="1050" b="0" i="0" u="none" strike="noStrike" kern="0" cap="none" spc="0" normalizeH="0" baseline="0" noProof="0" dirty="0" err="1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node_vad.</a:t>
            </a:r>
            <a:r>
              <a:rPr kumimoji="0" lang="en-US" altLang="ja-JP" sz="1050" b="1" i="0" u="none" strike="noStrike" kern="0" cap="none" spc="0" normalizeH="0" baseline="0" noProof="0" dirty="0" err="1">
                <a:ln>
                  <a:noFill/>
                </a:ln>
                <a:solidFill>
                  <a:srgbClr val="AA3731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get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("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448C2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OUTPUT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")</a:t>
            </a:r>
            <a:endParaRPr kumimoji="0" lang="en-US" altLang="ja-JP" sz="1050" b="0" i="0" u="none" strike="noStrike" kern="0" cap="none" spc="0" normalizeH="0" baseline="0" noProof="0" dirty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Consolas" panose="020B0609020204030204" pitchFamily="49" charset="0"/>
              <a:ea typeface="+mn-ea"/>
              <a:cs typeface="+mn-cs"/>
            </a:endParaRPr>
          </a:p>
        </p:txBody>
      </p: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8AE32950-0967-498D-B914-471F0E73A846}"/>
              </a:ext>
            </a:extLst>
          </p:cNvPr>
          <p:cNvSpPr txBox="1"/>
          <p:nvPr/>
        </p:nvSpPr>
        <p:spPr>
          <a:xfrm>
            <a:off x="2210794" y="4558075"/>
            <a:ext cx="2688488" cy="577081"/>
          </a:xfrm>
          <a:prstGeom prst="rect">
            <a:avLst/>
          </a:prstGeom>
          <a:solidFill>
            <a:srgbClr val="8064A2">
              <a:lumMod val="20000"/>
              <a:lumOff val="80000"/>
            </a:srgbClr>
          </a:solidFill>
          <a:ln w="25400" cap="flat" cmpd="sng" algn="ctr">
            <a:solidFill>
              <a:srgbClr val="8064A2">
                <a:lumMod val="60000"/>
                <a:lumOff val="40000"/>
              </a:srgbClr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ja-JP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Source</a:t>
            </a: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情報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　</a:t>
            </a:r>
            <a:r>
              <a:rPr kumimoji="0" lang="en-US" altLang="ja-JP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C#</a:t>
            </a: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：</a:t>
            </a:r>
            <a:r>
              <a:rPr kumimoji="0" lang="en-US" altLang="ja-JP" sz="1050" b="0" i="0" u="none" strike="noStrike" kern="0" cap="none" spc="0" normalizeH="0" baseline="0" noProof="0" dirty="0" err="1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node_vad_zc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["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448C2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SOURCES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"]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　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Swift</a:t>
            </a:r>
            <a:r>
              <a:rPr kumimoji="0" lang="ja-JP" altLang="en-US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：</a:t>
            </a:r>
            <a:r>
              <a:rPr kumimoji="0" lang="en-US" altLang="ja-JP" sz="1050" b="0" i="0" u="none" strike="noStrike" kern="0" cap="none" spc="0" normalizeH="0" baseline="0" noProof="0" dirty="0" err="1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node_vad.</a:t>
            </a:r>
            <a:r>
              <a:rPr kumimoji="0" lang="en-US" altLang="ja-JP" sz="1050" b="1" i="0" u="none" strike="noStrike" kern="0" cap="none" spc="0" normalizeH="0" baseline="0" noProof="0" dirty="0" err="1">
                <a:ln>
                  <a:noFill/>
                </a:ln>
                <a:solidFill>
                  <a:srgbClr val="AA3731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get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("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448C2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SOURCES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")</a:t>
            </a:r>
            <a:endParaRPr kumimoji="0" lang="en-US" altLang="ja-JP" sz="1050" b="0" i="0" u="none" strike="noStrike" kern="0" cap="none" spc="0" normalizeH="0" baseline="0" noProof="0" dirty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Consolas" panose="020B0609020204030204" pitchFamily="49" charset="0"/>
              <a:ea typeface="+mn-ea"/>
              <a:cs typeface="+mn-cs"/>
            </a:endParaRPr>
          </a:p>
        </p:txBody>
      </p: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485B81A0-54FF-40B4-831D-9E3F21172021}"/>
              </a:ext>
            </a:extLst>
          </p:cNvPr>
          <p:cNvSpPr txBox="1"/>
          <p:nvPr/>
        </p:nvSpPr>
        <p:spPr>
          <a:xfrm>
            <a:off x="7248898" y="1462952"/>
            <a:ext cx="654547" cy="253916"/>
          </a:xfrm>
          <a:prstGeom prst="rect">
            <a:avLst/>
          </a:prstGeom>
          <a:solidFill>
            <a:srgbClr val="8064A2">
              <a:lumMod val="20000"/>
              <a:lumOff val="80000"/>
            </a:srgbClr>
          </a:solidFill>
          <a:ln w="25400" cap="flat" cmpd="sng" algn="ctr">
            <a:solidFill>
              <a:srgbClr val="8064A2">
                <a:lumMod val="60000"/>
                <a:lumOff val="40000"/>
              </a:srgbClr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特徴量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D79A4424-7755-4E3A-9B15-F410A3596536}"/>
              </a:ext>
            </a:extLst>
          </p:cNvPr>
          <p:cNvSpPr txBox="1"/>
          <p:nvPr/>
        </p:nvSpPr>
        <p:spPr>
          <a:xfrm>
            <a:off x="5073212" y="4552010"/>
            <a:ext cx="3087489" cy="577081"/>
          </a:xfrm>
          <a:prstGeom prst="rect">
            <a:avLst/>
          </a:prstGeom>
          <a:solidFill>
            <a:srgbClr val="8064A2">
              <a:lumMod val="20000"/>
              <a:lumOff val="80000"/>
            </a:srgbClr>
          </a:solidFill>
          <a:ln w="25400" cap="flat" cmpd="sng" algn="ctr">
            <a:solidFill>
              <a:srgbClr val="8064A2">
                <a:lumMod val="60000"/>
                <a:lumOff val="40000"/>
              </a:srgbClr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特徴量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　</a:t>
            </a:r>
            <a:r>
              <a:rPr kumimoji="0" lang="en-US" altLang="ja-JP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C#</a:t>
            </a: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：</a:t>
            </a:r>
            <a:r>
              <a:rPr kumimoji="0" lang="en-US" altLang="ja-JP" sz="1050" b="0" i="0" u="none" strike="noStrike" kern="0" cap="none" spc="0" normalizeH="0" baseline="0" noProof="0" dirty="0" err="1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node_extracting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["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448C2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OUTPUT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"]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　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Swift</a:t>
            </a:r>
            <a:r>
              <a:rPr kumimoji="0" lang="ja-JP" altLang="en-US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：</a:t>
            </a:r>
            <a:r>
              <a:rPr kumimoji="0" lang="en-US" altLang="ja-JP" sz="1050" b="0" i="0" u="none" strike="noStrike" kern="0" cap="none" spc="0" normalizeH="0" baseline="0" noProof="0" dirty="0" err="1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node_extracting.</a:t>
            </a:r>
            <a:r>
              <a:rPr kumimoji="0" lang="en-US" altLang="ja-JP" sz="1050" b="1" i="0" u="none" strike="noStrike" kern="0" cap="none" spc="0" normalizeH="0" baseline="0" noProof="0" dirty="0" err="1">
                <a:ln>
                  <a:noFill/>
                </a:ln>
                <a:solidFill>
                  <a:srgbClr val="AA3731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get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("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448C2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OUTPUT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")</a:t>
            </a:r>
            <a:endParaRPr kumimoji="0" lang="en-US" altLang="ja-JP" sz="1050" b="0" i="0" u="none" strike="noStrike" kern="0" cap="none" spc="0" normalizeH="0" baseline="0" noProof="0" dirty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Consolas" panose="020B0609020204030204" pitchFamily="49" charset="0"/>
              <a:ea typeface="+mn-ea"/>
              <a:cs typeface="+mn-cs"/>
            </a:endParaRPr>
          </a:p>
        </p:txBody>
      </p:sp>
      <p:cxnSp>
        <p:nvCxnSpPr>
          <p:cNvPr id="54" name="直線矢印コネクタ 53">
            <a:extLst>
              <a:ext uri="{FF2B5EF4-FFF2-40B4-BE49-F238E27FC236}">
                <a16:creationId xmlns:a16="http://schemas.microsoft.com/office/drawing/2014/main" id="{FA0A0426-CE06-43BC-8D05-4DBC40BC7F8A}"/>
              </a:ext>
            </a:extLst>
          </p:cNvPr>
          <p:cNvCxnSpPr>
            <a:cxnSpLocks/>
            <a:stCxn id="55" idx="3"/>
            <a:endCxn id="56" idx="1"/>
          </p:cNvCxnSpPr>
          <p:nvPr/>
        </p:nvCxnSpPr>
        <p:spPr bwMode="auto">
          <a:xfrm>
            <a:off x="7193307" y="2287136"/>
            <a:ext cx="291234" cy="0"/>
          </a:xfrm>
          <a:prstGeom prst="straightConnector1">
            <a:avLst/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28E56FF7-ECB7-4A17-99A9-74F52606AB52}"/>
              </a:ext>
            </a:extLst>
          </p:cNvPr>
          <p:cNvSpPr txBox="1"/>
          <p:nvPr/>
        </p:nvSpPr>
        <p:spPr>
          <a:xfrm>
            <a:off x="6512936" y="2160178"/>
            <a:ext cx="680371" cy="253916"/>
          </a:xfrm>
          <a:prstGeom prst="rect">
            <a:avLst/>
          </a:prstGeom>
          <a:solidFill>
            <a:sysClr val="window" lastClr="FFFFFF"/>
          </a:solidFill>
          <a:ln w="25400" cap="flat" cmpd="sng" algn="ctr">
            <a:solidFill>
              <a:sysClr val="windowText" lastClr="000000"/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正規化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56" name="テキスト ボックス 55">
            <a:extLst>
              <a:ext uri="{FF2B5EF4-FFF2-40B4-BE49-F238E27FC236}">
                <a16:creationId xmlns:a16="http://schemas.microsoft.com/office/drawing/2014/main" id="{739A1745-8417-4CE9-A01B-20C78C71FEBB}"/>
              </a:ext>
            </a:extLst>
          </p:cNvPr>
          <p:cNvSpPr txBox="1"/>
          <p:nvPr/>
        </p:nvSpPr>
        <p:spPr>
          <a:xfrm>
            <a:off x="7484541" y="2160178"/>
            <a:ext cx="1274486" cy="253916"/>
          </a:xfrm>
          <a:prstGeom prst="rect">
            <a:avLst/>
          </a:prstGeom>
          <a:solidFill>
            <a:srgbClr val="8064A2">
              <a:lumMod val="20000"/>
              <a:lumOff val="80000"/>
            </a:srgbClr>
          </a:solidFill>
          <a:ln w="25400" cap="flat" cmpd="sng" algn="ctr">
            <a:solidFill>
              <a:srgbClr val="8064A2">
                <a:lumMod val="60000"/>
                <a:lumOff val="40000"/>
              </a:srgbClr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特徴量（正規化）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</p:txBody>
      </p:sp>
      <p:cxnSp>
        <p:nvCxnSpPr>
          <p:cNvPr id="57" name="コネクタ: カギ線 56">
            <a:extLst>
              <a:ext uri="{FF2B5EF4-FFF2-40B4-BE49-F238E27FC236}">
                <a16:creationId xmlns:a16="http://schemas.microsoft.com/office/drawing/2014/main" id="{C6AB186B-5E26-431C-ABD0-80A7D08A4773}"/>
              </a:ext>
            </a:extLst>
          </p:cNvPr>
          <p:cNvCxnSpPr>
            <a:cxnSpLocks/>
            <a:stCxn id="43" idx="3"/>
            <a:endCxn id="48" idx="1"/>
          </p:cNvCxnSpPr>
          <p:nvPr/>
        </p:nvCxnSpPr>
        <p:spPr bwMode="auto">
          <a:xfrm>
            <a:off x="5786292" y="2271810"/>
            <a:ext cx="536224" cy="1026472"/>
          </a:xfrm>
          <a:prstGeom prst="bentConnector3">
            <a:avLst>
              <a:gd name="adj1" fmla="val 50000"/>
            </a:avLst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cxnSp>
        <p:nvCxnSpPr>
          <p:cNvPr id="58" name="コネクタ: カギ線 57">
            <a:extLst>
              <a:ext uri="{FF2B5EF4-FFF2-40B4-BE49-F238E27FC236}">
                <a16:creationId xmlns:a16="http://schemas.microsoft.com/office/drawing/2014/main" id="{CBCBDCD5-0624-4560-BCD6-93A05548A5BD}"/>
              </a:ext>
            </a:extLst>
          </p:cNvPr>
          <p:cNvCxnSpPr>
            <a:cxnSpLocks/>
            <a:stCxn id="52" idx="3"/>
            <a:endCxn id="55" idx="1"/>
          </p:cNvCxnSpPr>
          <p:nvPr/>
        </p:nvCxnSpPr>
        <p:spPr bwMode="auto">
          <a:xfrm flipH="1">
            <a:off x="6512936" y="1589910"/>
            <a:ext cx="1390509" cy="697226"/>
          </a:xfrm>
          <a:prstGeom prst="bentConnector5">
            <a:avLst>
              <a:gd name="adj1" fmla="val -16440"/>
              <a:gd name="adj2" fmla="val 50000"/>
              <a:gd name="adj3" fmla="val 116440"/>
            </a:avLst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sp>
        <p:nvSpPr>
          <p:cNvPr id="59" name="テキスト ボックス 58">
            <a:extLst>
              <a:ext uri="{FF2B5EF4-FFF2-40B4-BE49-F238E27FC236}">
                <a16:creationId xmlns:a16="http://schemas.microsoft.com/office/drawing/2014/main" id="{3AFE6DBB-BA8F-4F8E-8801-12BAA4228AF1}"/>
              </a:ext>
            </a:extLst>
          </p:cNvPr>
          <p:cNvSpPr txBox="1"/>
          <p:nvPr/>
        </p:nvSpPr>
        <p:spPr>
          <a:xfrm>
            <a:off x="2192805" y="5318914"/>
            <a:ext cx="5949907" cy="577081"/>
          </a:xfrm>
          <a:prstGeom prst="rect">
            <a:avLst/>
          </a:prstGeom>
          <a:solidFill>
            <a:srgbClr val="8064A2">
              <a:lumMod val="20000"/>
              <a:lumOff val="80000"/>
            </a:srgbClr>
          </a:solidFill>
          <a:ln w="25400" cap="flat" cmpd="sng" algn="ctr">
            <a:solidFill>
              <a:srgbClr val="8064A2">
                <a:lumMod val="60000"/>
                <a:lumOff val="40000"/>
              </a:srgbClr>
            </a:solidFill>
            <a:prstDash val="solid"/>
          </a:ln>
          <a:effectLst/>
        </p:spPr>
        <p:txBody>
          <a:bodyPr wrap="squar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特徴量（正規化）</a:t>
            </a:r>
            <a:endParaRPr kumimoji="0" lang="en-US" altLang="ja-JP" sz="1050" b="0" i="0" u="none" strike="noStrike" kern="1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Times New Roman" panose="02020603050405020304" pitchFamily="18" charset="0"/>
              <a:ea typeface="メイリオ" panose="020B0604030504040204" pitchFamily="50" charset="-128"/>
              <a:cs typeface="Arial" panose="020B0604020202020204" pitchFamily="34" charset="0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　</a:t>
            </a:r>
            <a:r>
              <a:rPr kumimoji="0" lang="en-US" altLang="ja-JP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C#</a:t>
            </a:r>
            <a:r>
              <a:rPr kumimoji="0" lang="ja-JP" altLang="en-US" sz="1050" b="0" i="0" u="none" strike="noStrike" kern="100" cap="none" spc="0" normalizeH="0" baseline="0" noProof="0" dirty="0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Times New Roman" panose="02020603050405020304" pitchFamily="18" charset="0"/>
                <a:ea typeface="メイリオ" panose="020B0604030504040204" pitchFamily="50" charset="-128"/>
                <a:cs typeface="Arial" panose="020B0604020202020204" pitchFamily="34" charset="0"/>
              </a:rPr>
              <a:t>：</a:t>
            </a:r>
            <a:r>
              <a:rPr kumimoji="0" lang="en-US" altLang="ja-JP" sz="1050" b="0" i="0" u="none" strike="noStrike" kern="0" cap="none" spc="0" normalizeH="0" baseline="0" noProof="0" dirty="0" err="1">
                <a:ln>
                  <a:noFill/>
                </a:ln>
                <a:solidFill>
                  <a:srgbClr val="7A3E9D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node_spectral_mean_normalization_incremental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["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448C2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OUTPUT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"]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　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Swift</a:t>
            </a:r>
            <a:r>
              <a:rPr kumimoji="0" lang="ja-JP" altLang="en-US" sz="1050" b="0" i="0" u="none" strike="noStrike" kern="0" cap="none" spc="0" normalizeH="0" baseline="0" noProof="0" dirty="0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：</a:t>
            </a:r>
            <a:r>
              <a:rPr kumimoji="0" lang="en-US" altLang="ja-JP" sz="1050" b="0" i="0" u="none" strike="noStrike" kern="0" cap="none" spc="0" normalizeH="0" baseline="0" noProof="0" dirty="0" err="1">
                <a:ln>
                  <a:noFill/>
                </a:ln>
                <a:solidFill>
                  <a:srgbClr val="333333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node_spectral_mean_normalization_incremental.</a:t>
            </a:r>
            <a:r>
              <a:rPr kumimoji="0" lang="en-US" altLang="ja-JP" sz="1050" b="1" i="0" u="none" strike="noStrike" kern="0" cap="none" spc="0" normalizeH="0" baseline="0" noProof="0" dirty="0" err="1">
                <a:ln>
                  <a:noFill/>
                </a:ln>
                <a:solidFill>
                  <a:srgbClr val="AA3731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get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("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448C2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OUTPUT</a:t>
            </a:r>
            <a:r>
              <a:rPr kumimoji="0" lang="en-US" altLang="ja-JP" sz="1050" b="0" i="0" u="none" strike="noStrike" kern="0" cap="none" spc="0" normalizeH="0" baseline="0" noProof="0" dirty="0">
                <a:ln>
                  <a:noFill/>
                </a:ln>
                <a:solidFill>
                  <a:srgbClr val="777777"/>
                </a:solidFill>
                <a:effectLst/>
                <a:uLnTx/>
                <a:uFillTx/>
                <a:latin typeface="Consolas" panose="020B0609020204030204" pitchFamily="49" charset="0"/>
                <a:ea typeface="+mn-ea"/>
                <a:cs typeface="+mn-cs"/>
              </a:rPr>
              <a:t>")</a:t>
            </a:r>
            <a:endParaRPr kumimoji="0" lang="en-US" altLang="ja-JP" sz="1050" b="0" i="0" u="none" strike="noStrike" kern="0" cap="none" spc="0" normalizeH="0" baseline="0" noProof="0" dirty="0">
              <a:ln>
                <a:noFill/>
              </a:ln>
              <a:solidFill>
                <a:srgbClr val="333333"/>
              </a:solidFill>
              <a:effectLst/>
              <a:uLnTx/>
              <a:uFillTx/>
              <a:latin typeface="Consolas" panose="020B0609020204030204" pitchFamily="49" charset="0"/>
              <a:ea typeface="+mn-ea"/>
              <a:cs typeface="+mn-cs"/>
            </a:endParaRPr>
          </a:p>
        </p:txBody>
      </p:sp>
      <p:cxnSp>
        <p:nvCxnSpPr>
          <p:cNvPr id="60" name="直線矢印コネクタ 59">
            <a:extLst>
              <a:ext uri="{FF2B5EF4-FFF2-40B4-BE49-F238E27FC236}">
                <a16:creationId xmlns:a16="http://schemas.microsoft.com/office/drawing/2014/main" id="{40EF5B4E-1A42-4921-98B1-0BB53CEDCAB9}"/>
              </a:ext>
            </a:extLst>
          </p:cNvPr>
          <p:cNvCxnSpPr>
            <a:cxnSpLocks/>
            <a:stCxn id="56" idx="3"/>
          </p:cNvCxnSpPr>
          <p:nvPr/>
        </p:nvCxnSpPr>
        <p:spPr bwMode="auto">
          <a:xfrm>
            <a:off x="8759027" y="2287136"/>
            <a:ext cx="418904" cy="0"/>
          </a:xfrm>
          <a:prstGeom prst="straightConnector1">
            <a:avLst/>
          </a:prstGeom>
          <a:solidFill>
            <a:srgbClr val="4F81BD"/>
          </a:solidFill>
          <a:ln w="9525" cap="flat" cmpd="sng" algn="ctr">
            <a:solidFill>
              <a:sysClr val="windowText" lastClr="000000"/>
            </a:solidFill>
            <a:prstDash val="solid"/>
            <a:round/>
            <a:headEnd type="none" w="med" len="med"/>
            <a:tailEnd type="triangle"/>
          </a:ln>
          <a:effectLst/>
        </p:spPr>
      </p:cxnSp>
      <p:sp>
        <p:nvSpPr>
          <p:cNvPr id="61" name="テキスト ボックス 60">
            <a:extLst>
              <a:ext uri="{FF2B5EF4-FFF2-40B4-BE49-F238E27FC236}">
                <a16:creationId xmlns:a16="http://schemas.microsoft.com/office/drawing/2014/main" id="{26D6E290-C5E6-40FD-9279-B6833DE6B097}"/>
              </a:ext>
            </a:extLst>
          </p:cNvPr>
          <p:cNvSpPr txBox="1"/>
          <p:nvPr/>
        </p:nvSpPr>
        <p:spPr>
          <a:xfrm>
            <a:off x="5025734" y="3817960"/>
            <a:ext cx="305724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</a:rPr>
              <a:t>各ノード部の入出力となるデータと</a:t>
            </a:r>
            <a:endParaRPr kumimoji="0" lang="en-US" altLang="ja-JP" sz="1400" b="0" i="0" u="none" strike="noStrike" kern="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Arial"/>
            </a:endParaRP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ja-JP" altLang="en-US" sz="1400" b="0" i="0" u="none" strike="noStrike" kern="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Arial"/>
              </a:rPr>
              <a:t>サンプルプログラムでの実装</a:t>
            </a:r>
          </a:p>
        </p:txBody>
      </p:sp>
    </p:spTree>
    <p:extLst>
      <p:ext uri="{BB962C8B-B14F-4D97-AF65-F5344CB8AC3E}">
        <p14:creationId xmlns:p14="http://schemas.microsoft.com/office/powerpoint/2010/main" val="9691336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139</Words>
  <Application>Microsoft Office PowerPoint</Application>
  <PresentationFormat>ワイド画面</PresentationFormat>
  <Paragraphs>26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Meiryo UI</vt:lpstr>
      <vt:lpstr>游ゴシック</vt:lpstr>
      <vt:lpstr>游ゴシック Light</vt:lpstr>
      <vt:lpstr>Arial</vt:lpstr>
      <vt:lpstr>Consolas</vt:lpstr>
      <vt:lpstr>Times New Roman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TERAKADO Naoya</dc:creator>
  <cp:lastModifiedBy>TERAKADO Naoya</cp:lastModifiedBy>
  <cp:revision>2</cp:revision>
  <dcterms:created xsi:type="dcterms:W3CDTF">2021-09-13T10:03:21Z</dcterms:created>
  <dcterms:modified xsi:type="dcterms:W3CDTF">2021-09-14T07:32:55Z</dcterms:modified>
</cp:coreProperties>
</file>

<file path=docProps/thumbnail.jpeg>
</file>